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65" r:id="rId2"/>
    <p:sldId id="257" r:id="rId3"/>
    <p:sldId id="259" r:id="rId4"/>
    <p:sldId id="260" r:id="rId5"/>
    <p:sldId id="261" r:id="rId6"/>
    <p:sldId id="262" r:id="rId7"/>
    <p:sldId id="263" r:id="rId8"/>
    <p:sldId id="264"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276" r:id="rId23"/>
    <p:sldId id="266" r:id="rId24"/>
    <p:sldId id="267" r:id="rId25"/>
    <p:sldId id="268" r:id="rId26"/>
    <p:sldId id="269" r:id="rId27"/>
    <p:sldId id="280" r:id="rId28"/>
    <p:sldId id="281" r:id="rId29"/>
    <p:sldId id="282" r:id="rId30"/>
    <p:sldId id="293" r:id="rId31"/>
    <p:sldId id="294" r:id="rId32"/>
    <p:sldId id="295" r:id="rId33"/>
    <p:sldId id="296" r:id="rId34"/>
    <p:sldId id="297" r:id="rId35"/>
    <p:sldId id="298" r:id="rId36"/>
    <p:sldId id="299" r:id="rId37"/>
    <p:sldId id="300" r:id="rId38"/>
    <p:sldId id="301" r:id="rId39"/>
    <p:sldId id="302" r:id="rId40"/>
    <p:sldId id="303" r:id="rId41"/>
    <p:sldId id="318" r:id="rId42"/>
    <p:sldId id="31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6" d="100"/>
          <a:sy n="86" d="100"/>
        </p:scale>
        <p:origin x="55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NAD RAUT" userId="854ef11136c37e04" providerId="LiveId" clId="{840D5207-FB30-43D6-9B74-E2BCD9F9D929}"/>
    <pc:docChg chg="undo redo custSel addSld delSld modSld">
      <pc:chgData name="NINAD RAUT" userId="854ef11136c37e04" providerId="LiveId" clId="{840D5207-FB30-43D6-9B74-E2BCD9F9D929}" dt="2023-03-10T06:41:02.234" v="252" actId="1076"/>
      <pc:docMkLst>
        <pc:docMk/>
      </pc:docMkLst>
      <pc:sldChg chg="del">
        <pc:chgData name="NINAD RAUT" userId="854ef11136c37e04" providerId="LiveId" clId="{840D5207-FB30-43D6-9B74-E2BCD9F9D929}" dt="2023-03-09T14:32:42.529" v="87" actId="47"/>
        <pc:sldMkLst>
          <pc:docMk/>
          <pc:sldMk cId="263571742" sldId="256"/>
        </pc:sldMkLst>
      </pc:sldChg>
      <pc:sldChg chg="modSp mod setBg">
        <pc:chgData name="NINAD RAUT" userId="854ef11136c37e04" providerId="LiveId" clId="{840D5207-FB30-43D6-9B74-E2BCD9F9D929}" dt="2023-03-09T14:35:32.667" v="176"/>
        <pc:sldMkLst>
          <pc:docMk/>
          <pc:sldMk cId="3850267270" sldId="257"/>
        </pc:sldMkLst>
        <pc:spChg chg="mod">
          <ac:chgData name="NINAD RAUT" userId="854ef11136c37e04" providerId="LiveId" clId="{840D5207-FB30-43D6-9B74-E2BCD9F9D929}" dt="2023-03-09T14:33:05.840" v="91" actId="1076"/>
          <ac:spMkLst>
            <pc:docMk/>
            <pc:sldMk cId="3850267270" sldId="257"/>
            <ac:spMk id="2" creationId="{8A661076-A29D-1D8B-6956-A07EC8C2A99C}"/>
          </ac:spMkLst>
        </pc:spChg>
        <pc:spChg chg="mod">
          <ac:chgData name="NINAD RAUT" userId="854ef11136c37e04" providerId="LiveId" clId="{840D5207-FB30-43D6-9B74-E2BCD9F9D929}" dt="2023-03-09T14:33:21.491" v="98" actId="27636"/>
          <ac:spMkLst>
            <pc:docMk/>
            <pc:sldMk cId="3850267270" sldId="257"/>
            <ac:spMk id="3" creationId="{5D84B698-0466-0867-1393-CE5D32345ABC}"/>
          </ac:spMkLst>
        </pc:spChg>
      </pc:sldChg>
      <pc:sldChg chg="del">
        <pc:chgData name="NINAD RAUT" userId="854ef11136c37e04" providerId="LiveId" clId="{840D5207-FB30-43D6-9B74-E2BCD9F9D929}" dt="2023-03-09T14:33:26.150" v="99" actId="47"/>
        <pc:sldMkLst>
          <pc:docMk/>
          <pc:sldMk cId="2770512854" sldId="258"/>
        </pc:sldMkLst>
      </pc:sldChg>
      <pc:sldChg chg="modSp mod">
        <pc:chgData name="NINAD RAUT" userId="854ef11136c37e04" providerId="LiveId" clId="{840D5207-FB30-43D6-9B74-E2BCD9F9D929}" dt="2023-03-10T06:41:02.234" v="252" actId="1076"/>
        <pc:sldMkLst>
          <pc:docMk/>
          <pc:sldMk cId="3933596958" sldId="263"/>
        </pc:sldMkLst>
        <pc:spChg chg="mod">
          <ac:chgData name="NINAD RAUT" userId="854ef11136c37e04" providerId="LiveId" clId="{840D5207-FB30-43D6-9B74-E2BCD9F9D929}" dt="2023-03-10T06:41:02.234" v="252" actId="1076"/>
          <ac:spMkLst>
            <pc:docMk/>
            <pc:sldMk cId="3933596958" sldId="263"/>
            <ac:spMk id="3" creationId="{39D70B51-6049-26E4-1B3E-64EF590B3415}"/>
          </ac:spMkLst>
        </pc:spChg>
      </pc:sldChg>
      <pc:sldChg chg="addSp delSp modSp new mod modTransition modAnim">
        <pc:chgData name="NINAD RAUT" userId="854ef11136c37e04" providerId="LiveId" clId="{840D5207-FB30-43D6-9B74-E2BCD9F9D929}" dt="2023-03-09T14:40:00.036" v="206"/>
        <pc:sldMkLst>
          <pc:docMk/>
          <pc:sldMk cId="2819593966" sldId="265"/>
        </pc:sldMkLst>
        <pc:spChg chg="add mod">
          <ac:chgData name="NINAD RAUT" userId="854ef11136c37e04" providerId="LiveId" clId="{840D5207-FB30-43D6-9B74-E2BCD9F9D929}" dt="2023-03-09T14:28:12.803" v="49" actId="1076"/>
          <ac:spMkLst>
            <pc:docMk/>
            <pc:sldMk cId="2819593966" sldId="265"/>
            <ac:spMk id="11" creationId="{5730C577-075B-FDB6-CA7C-013AE9660CA0}"/>
          </ac:spMkLst>
        </pc:spChg>
        <pc:spChg chg="add mod">
          <ac:chgData name="NINAD RAUT" userId="854ef11136c37e04" providerId="LiveId" clId="{840D5207-FB30-43D6-9B74-E2BCD9F9D929}" dt="2023-03-09T14:29:36.284" v="86" actId="1076"/>
          <ac:spMkLst>
            <pc:docMk/>
            <pc:sldMk cId="2819593966" sldId="265"/>
            <ac:spMk id="12" creationId="{461141DF-4E37-A3B3-CC7A-64F85DB9FDA4}"/>
          </ac:spMkLst>
        </pc:spChg>
        <pc:picChg chg="add del mod">
          <ac:chgData name="NINAD RAUT" userId="854ef11136c37e04" providerId="LiveId" clId="{840D5207-FB30-43D6-9B74-E2BCD9F9D929}" dt="2023-03-09T14:26:29.815" v="11" actId="478"/>
          <ac:picMkLst>
            <pc:docMk/>
            <pc:sldMk cId="2819593966" sldId="265"/>
            <ac:picMk id="3" creationId="{7DB59560-5E75-3601-F8D1-8A4A9FEED67A}"/>
          </ac:picMkLst>
        </pc:picChg>
        <pc:picChg chg="add mod ord">
          <ac:chgData name="NINAD RAUT" userId="854ef11136c37e04" providerId="LiveId" clId="{840D5207-FB30-43D6-9B74-E2BCD9F9D929}" dt="2023-03-09T14:27:13.754" v="24" actId="14100"/>
          <ac:picMkLst>
            <pc:docMk/>
            <pc:sldMk cId="2819593966" sldId="265"/>
            <ac:picMk id="5" creationId="{5244BCAC-CDA4-AA06-CD25-55CA500E97A1}"/>
          </ac:picMkLst>
        </pc:picChg>
        <pc:picChg chg="add del mod ord">
          <ac:chgData name="NINAD RAUT" userId="854ef11136c37e04" providerId="LiveId" clId="{840D5207-FB30-43D6-9B74-E2BCD9F9D929}" dt="2023-03-09T14:26:37.698" v="14" actId="478"/>
          <ac:picMkLst>
            <pc:docMk/>
            <pc:sldMk cId="2819593966" sldId="265"/>
            <ac:picMk id="7" creationId="{F894B0BE-F41E-2C0F-68C5-F78BB3254DBA}"/>
          </ac:picMkLst>
        </pc:picChg>
        <pc:picChg chg="add del mod">
          <ac:chgData name="NINAD RAUT" userId="854ef11136c37e04" providerId="LiveId" clId="{840D5207-FB30-43D6-9B74-E2BCD9F9D929}" dt="2023-03-09T14:26:31.733" v="12" actId="478"/>
          <ac:picMkLst>
            <pc:docMk/>
            <pc:sldMk cId="2819593966" sldId="265"/>
            <ac:picMk id="9" creationId="{743DAAB7-9912-85CC-DF08-269942FA02C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4202886-F91B-4C40-B2AF-045BA2B6E861}" type="datetimeFigureOut">
              <a:rPr lang="en-IN" smtClean="0"/>
              <a:t>10-03-2023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3F253901-1D9E-43AF-80C1-CA2CFAC759FE}"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55446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02886-F91B-4C40-B2AF-045BA2B6E86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253901-1D9E-43AF-80C1-CA2CFAC759FE}"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88900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02886-F91B-4C40-B2AF-045BA2B6E86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253901-1D9E-43AF-80C1-CA2CFAC759FE}"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65636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02886-F91B-4C40-B2AF-045BA2B6E86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253901-1D9E-43AF-80C1-CA2CFAC759FE}"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88631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202886-F91B-4C40-B2AF-045BA2B6E861}" type="datetimeFigureOut">
              <a:rPr lang="en-IN" smtClean="0"/>
              <a:t>10-03-2023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F253901-1D9E-43AF-80C1-CA2CFAC759FE}"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8612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4202886-F91B-4C40-B2AF-045BA2B6E861}"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253901-1D9E-43AF-80C1-CA2CFAC759FE}"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425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4202886-F91B-4C40-B2AF-045BA2B6E861}" type="datetimeFigureOut">
              <a:rPr lang="en-IN" smtClean="0"/>
              <a:t>10-03-2023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F253901-1D9E-43AF-80C1-CA2CFAC759FE}"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2076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4202886-F91B-4C40-B2AF-045BA2B6E861}" type="datetimeFigureOut">
              <a:rPr lang="en-IN" smtClean="0"/>
              <a:t>10-03-2023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F253901-1D9E-43AF-80C1-CA2CFAC759FE}"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2113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202886-F91B-4C40-B2AF-045BA2B6E861}" type="datetimeFigureOut">
              <a:rPr lang="en-IN" smtClean="0"/>
              <a:t>10-03-2023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F253901-1D9E-43AF-80C1-CA2CFAC759FE}" type="slidenum">
              <a:rPr lang="en-IN" smtClean="0"/>
              <a:t>‹#›</a:t>
            </a:fld>
            <a:endParaRPr lang="en-IN"/>
          </a:p>
        </p:txBody>
      </p:sp>
    </p:spTree>
    <p:extLst>
      <p:ext uri="{BB962C8B-B14F-4D97-AF65-F5344CB8AC3E}">
        <p14:creationId xmlns:p14="http://schemas.microsoft.com/office/powerpoint/2010/main" val="115817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202886-F91B-4C40-B2AF-045BA2B6E861}" type="datetimeFigureOut">
              <a:rPr lang="en-IN" smtClean="0"/>
              <a:t>10-03-2023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F253901-1D9E-43AF-80C1-CA2CFAC759FE}"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569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4202886-F91B-4C40-B2AF-045BA2B6E861}" type="datetimeFigureOut">
              <a:rPr lang="en-IN" smtClean="0"/>
              <a:t>10-03-2023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3F253901-1D9E-43AF-80C1-CA2CFAC759FE}"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381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4202886-F91B-4C40-B2AF-045BA2B6E861}" type="datetimeFigureOut">
              <a:rPr lang="en-IN" smtClean="0"/>
              <a:t>10-03-2023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3F253901-1D9E-43AF-80C1-CA2CFAC759FE}"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036982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44BCAC-CDA4-AA06-CD25-55CA500E9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 y="0"/>
            <a:ext cx="12185566" cy="6902390"/>
          </a:xfrm>
          <a:prstGeom prst="rect">
            <a:avLst/>
          </a:prstGeom>
        </p:spPr>
      </p:pic>
      <p:sp>
        <p:nvSpPr>
          <p:cNvPr id="11" name="TextBox 10">
            <a:extLst>
              <a:ext uri="{FF2B5EF4-FFF2-40B4-BE49-F238E27FC236}">
                <a16:creationId xmlns:a16="http://schemas.microsoft.com/office/drawing/2014/main" id="{5730C577-075B-FDB6-CA7C-013AE9660CA0}"/>
              </a:ext>
            </a:extLst>
          </p:cNvPr>
          <p:cNvSpPr txBox="1"/>
          <p:nvPr/>
        </p:nvSpPr>
        <p:spPr>
          <a:xfrm>
            <a:off x="3564104" y="1130530"/>
            <a:ext cx="8627896" cy="2215991"/>
          </a:xfrm>
          <a:prstGeom prst="rect">
            <a:avLst/>
          </a:prstGeom>
          <a:noFill/>
        </p:spPr>
        <p:txBody>
          <a:bodyPr wrap="square">
            <a:spAutoFit/>
          </a:bodyPr>
          <a:lstStyle/>
          <a:p>
            <a:r>
              <a:rPr lang="en-IN" sz="13800" dirty="0">
                <a:solidFill>
                  <a:schemeClr val="bg1"/>
                </a:solidFill>
              </a:rPr>
              <a:t>DINEEAZY</a:t>
            </a:r>
          </a:p>
        </p:txBody>
      </p:sp>
      <p:sp>
        <p:nvSpPr>
          <p:cNvPr id="12" name="Subtitle 2">
            <a:extLst>
              <a:ext uri="{FF2B5EF4-FFF2-40B4-BE49-F238E27FC236}">
                <a16:creationId xmlns:a16="http://schemas.microsoft.com/office/drawing/2014/main" id="{461141DF-4E37-A3B3-CC7A-64F85DB9FDA4}"/>
              </a:ext>
            </a:extLst>
          </p:cNvPr>
          <p:cNvSpPr txBox="1">
            <a:spLocks/>
          </p:cNvSpPr>
          <p:nvPr/>
        </p:nvSpPr>
        <p:spPr>
          <a:xfrm>
            <a:off x="8653932" y="5796758"/>
            <a:ext cx="3391868" cy="972466"/>
          </a:xfrm>
          <a:prstGeom prst="rect">
            <a:avLst/>
          </a:prstGeom>
        </p:spPr>
        <p:txBody>
          <a:bodyPr>
            <a:no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None/>
            </a:pPr>
            <a:r>
              <a:rPr lang="en-IN" sz="2400" dirty="0">
                <a:solidFill>
                  <a:schemeClr val="bg1"/>
                </a:solidFill>
              </a:rPr>
              <a:t>Varun </a:t>
            </a:r>
            <a:r>
              <a:rPr lang="en-IN" sz="2400" dirty="0" err="1">
                <a:solidFill>
                  <a:schemeClr val="bg1"/>
                </a:solidFill>
              </a:rPr>
              <a:t>Patakrod</a:t>
            </a:r>
            <a:r>
              <a:rPr lang="en-IN" sz="2400" dirty="0">
                <a:solidFill>
                  <a:schemeClr val="bg1"/>
                </a:solidFill>
              </a:rPr>
              <a:t> (229231)</a:t>
            </a:r>
          </a:p>
          <a:p>
            <a:pPr marL="0" indent="0">
              <a:buNone/>
            </a:pPr>
            <a:r>
              <a:rPr lang="en-IN" sz="2400" dirty="0" err="1">
                <a:solidFill>
                  <a:schemeClr val="bg1"/>
                </a:solidFill>
              </a:rPr>
              <a:t>Ninad</a:t>
            </a:r>
            <a:r>
              <a:rPr lang="en-IN" sz="2400" dirty="0">
                <a:solidFill>
                  <a:schemeClr val="bg1"/>
                </a:solidFill>
              </a:rPr>
              <a:t> Raut (229177)</a:t>
            </a:r>
          </a:p>
        </p:txBody>
      </p:sp>
    </p:spTree>
    <p:extLst>
      <p:ext uri="{BB962C8B-B14F-4D97-AF65-F5344CB8AC3E}">
        <p14:creationId xmlns:p14="http://schemas.microsoft.com/office/powerpoint/2010/main" val="2819593966"/>
      </p:ext>
    </p:extLst>
  </p:cSld>
  <p:clrMapOvr>
    <a:masterClrMapping/>
  </p:clrMapOvr>
  <p:transition spd="slow">
    <p:split orient="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4CB4-F50A-4EB8-5B5A-67EEBFAE4400}"/>
              </a:ext>
            </a:extLst>
          </p:cNvPr>
          <p:cNvSpPr>
            <a:spLocks noGrp="1"/>
          </p:cNvSpPr>
          <p:nvPr>
            <p:ph type="title"/>
          </p:nvPr>
        </p:nvSpPr>
        <p:spPr/>
        <p:txBody>
          <a:bodyPr/>
          <a:lstStyle/>
          <a:p>
            <a:r>
              <a:rPr lang="en-IN" dirty="0"/>
              <a:t>Database design</a:t>
            </a:r>
          </a:p>
        </p:txBody>
      </p:sp>
      <p:sp>
        <p:nvSpPr>
          <p:cNvPr id="3" name="Content Placeholder 2">
            <a:extLst>
              <a:ext uri="{FF2B5EF4-FFF2-40B4-BE49-F238E27FC236}">
                <a16:creationId xmlns:a16="http://schemas.microsoft.com/office/drawing/2014/main" id="{02295B99-6134-DF52-4F88-9155E815B79A}"/>
              </a:ext>
            </a:extLst>
          </p:cNvPr>
          <p:cNvSpPr>
            <a:spLocks noGrp="1"/>
          </p:cNvSpPr>
          <p:nvPr>
            <p:ph idx="1"/>
          </p:nvPr>
        </p:nvSpPr>
        <p:spPr/>
        <p:txBody>
          <a:bodyPr/>
          <a:lstStyle/>
          <a:p>
            <a:r>
              <a:rPr lang="en-US" dirty="0"/>
              <a:t>Databases are the storehouses of data used in the software systems. The data is stored in tables inside the database. Several tables are created for the manipulation of the data for the system. Two essential settings for a database are </a:t>
            </a:r>
          </a:p>
          <a:p>
            <a:pPr marL="457200" indent="-457200">
              <a:buFont typeface="+mj-lt"/>
              <a:buAutoNum type="arabicPeriod"/>
            </a:pPr>
            <a:r>
              <a:rPr lang="en-US" dirty="0"/>
              <a:t>Primary key - the field that is unique for all the record occurrences</a:t>
            </a:r>
          </a:p>
          <a:p>
            <a:pPr marL="457200" indent="-457200">
              <a:buFont typeface="+mj-lt"/>
              <a:buAutoNum type="arabicPeriod"/>
            </a:pPr>
            <a:r>
              <a:rPr lang="en-US" dirty="0"/>
              <a:t> Foreign key - the field used to set relation between tables </a:t>
            </a:r>
          </a:p>
          <a:p>
            <a:r>
              <a:rPr lang="en-US" dirty="0"/>
              <a:t>Normalization is a technique to avoid redundancy in the tables. </a:t>
            </a:r>
            <a:endParaRPr lang="en-IN" dirty="0"/>
          </a:p>
        </p:txBody>
      </p:sp>
    </p:spTree>
    <p:extLst>
      <p:ext uri="{BB962C8B-B14F-4D97-AF65-F5344CB8AC3E}">
        <p14:creationId xmlns:p14="http://schemas.microsoft.com/office/powerpoint/2010/main" val="3628330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95E15-36CD-BBED-389B-8349FB03A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1"/>
          </a:xfrm>
          <a:prstGeom prst="rect">
            <a:avLst/>
          </a:prstGeom>
        </p:spPr>
      </p:pic>
      <p:sp>
        <p:nvSpPr>
          <p:cNvPr id="2" name="Title 1">
            <a:extLst>
              <a:ext uri="{FF2B5EF4-FFF2-40B4-BE49-F238E27FC236}">
                <a16:creationId xmlns:a16="http://schemas.microsoft.com/office/drawing/2014/main" id="{EF641DBB-4272-37EC-0CEB-E72364E9D6CF}"/>
              </a:ext>
            </a:extLst>
          </p:cNvPr>
          <p:cNvSpPr>
            <a:spLocks noGrp="1"/>
          </p:cNvSpPr>
          <p:nvPr>
            <p:ph type="title"/>
          </p:nvPr>
        </p:nvSpPr>
        <p:spPr>
          <a:xfrm>
            <a:off x="0" y="186431"/>
            <a:ext cx="9603275" cy="1049235"/>
          </a:xfrm>
        </p:spPr>
        <p:txBody>
          <a:bodyPr/>
          <a:lstStyle/>
          <a:p>
            <a:r>
              <a:rPr lang="en-IN" dirty="0"/>
              <a:t>Use case Diagram</a:t>
            </a:r>
          </a:p>
        </p:txBody>
      </p:sp>
    </p:spTree>
    <p:extLst>
      <p:ext uri="{BB962C8B-B14F-4D97-AF65-F5344CB8AC3E}">
        <p14:creationId xmlns:p14="http://schemas.microsoft.com/office/powerpoint/2010/main" val="2190730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62E405-ED0E-EE1D-37FA-B060071780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
        <p:nvSpPr>
          <p:cNvPr id="2" name="Title 1">
            <a:extLst>
              <a:ext uri="{FF2B5EF4-FFF2-40B4-BE49-F238E27FC236}">
                <a16:creationId xmlns:a16="http://schemas.microsoft.com/office/drawing/2014/main" id="{3604F11F-D543-C20D-FF85-3DD8BF3246AA}"/>
              </a:ext>
            </a:extLst>
          </p:cNvPr>
          <p:cNvSpPr>
            <a:spLocks noGrp="1"/>
          </p:cNvSpPr>
          <p:nvPr>
            <p:ph type="title"/>
          </p:nvPr>
        </p:nvSpPr>
        <p:spPr>
          <a:xfrm>
            <a:off x="0" y="0"/>
            <a:ext cx="9603275" cy="1049235"/>
          </a:xfrm>
        </p:spPr>
        <p:txBody>
          <a:bodyPr/>
          <a:lstStyle/>
          <a:p>
            <a:r>
              <a:rPr lang="en-IN" dirty="0"/>
              <a:t>ER diagram</a:t>
            </a:r>
          </a:p>
        </p:txBody>
      </p:sp>
    </p:spTree>
    <p:extLst>
      <p:ext uri="{BB962C8B-B14F-4D97-AF65-F5344CB8AC3E}">
        <p14:creationId xmlns:p14="http://schemas.microsoft.com/office/powerpoint/2010/main" val="2606631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8C4FF8-0188-34FC-F287-F2DA75D52E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33107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44061E-2E48-15B1-735A-AD0EC7A9F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
        <p:nvSpPr>
          <p:cNvPr id="2" name="Title 1">
            <a:extLst>
              <a:ext uri="{FF2B5EF4-FFF2-40B4-BE49-F238E27FC236}">
                <a16:creationId xmlns:a16="http://schemas.microsoft.com/office/drawing/2014/main" id="{FCC23150-0D67-16F1-86FC-4BD6929E6DA6}"/>
              </a:ext>
            </a:extLst>
          </p:cNvPr>
          <p:cNvSpPr>
            <a:spLocks noGrp="1"/>
          </p:cNvSpPr>
          <p:nvPr>
            <p:ph type="title"/>
          </p:nvPr>
        </p:nvSpPr>
        <p:spPr>
          <a:xfrm>
            <a:off x="0" y="0"/>
            <a:ext cx="9603275" cy="1049235"/>
          </a:xfrm>
        </p:spPr>
        <p:txBody>
          <a:bodyPr/>
          <a:lstStyle/>
          <a:p>
            <a:r>
              <a:rPr lang="en-IN" dirty="0"/>
              <a:t>Data flow diagram</a:t>
            </a:r>
          </a:p>
        </p:txBody>
      </p:sp>
    </p:spTree>
    <p:extLst>
      <p:ext uri="{BB962C8B-B14F-4D97-AF65-F5344CB8AC3E}">
        <p14:creationId xmlns:p14="http://schemas.microsoft.com/office/powerpoint/2010/main" val="1457163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EAED6-0768-1861-2994-A5A9D4199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2147"/>
          </a:xfrm>
          <a:prstGeom prst="rect">
            <a:avLst/>
          </a:prstGeom>
        </p:spPr>
      </p:pic>
    </p:spTree>
    <p:extLst>
      <p:ext uri="{BB962C8B-B14F-4D97-AF65-F5344CB8AC3E}">
        <p14:creationId xmlns:p14="http://schemas.microsoft.com/office/powerpoint/2010/main" val="4047620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836994-68E2-D677-09BD-8531019AB1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63"/>
            <a:ext cx="12192000" cy="6863663"/>
          </a:xfrm>
          <a:prstGeom prst="rect">
            <a:avLst/>
          </a:prstGeom>
        </p:spPr>
      </p:pic>
    </p:spTree>
    <p:extLst>
      <p:ext uri="{BB962C8B-B14F-4D97-AF65-F5344CB8AC3E}">
        <p14:creationId xmlns:p14="http://schemas.microsoft.com/office/powerpoint/2010/main" val="1501200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6E8BB0-4457-93CF-B916-1982574259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9883" y="3795"/>
            <a:ext cx="6732234" cy="6854205"/>
          </a:xfrm>
        </p:spPr>
      </p:pic>
      <p:sp>
        <p:nvSpPr>
          <p:cNvPr id="2" name="Title 1">
            <a:extLst>
              <a:ext uri="{FF2B5EF4-FFF2-40B4-BE49-F238E27FC236}">
                <a16:creationId xmlns:a16="http://schemas.microsoft.com/office/drawing/2014/main" id="{9EEDF1D7-37FA-3F7A-5F3C-B8D22B90D33C}"/>
              </a:ext>
            </a:extLst>
          </p:cNvPr>
          <p:cNvSpPr>
            <a:spLocks noGrp="1"/>
          </p:cNvSpPr>
          <p:nvPr>
            <p:ph type="title"/>
          </p:nvPr>
        </p:nvSpPr>
        <p:spPr>
          <a:xfrm>
            <a:off x="0" y="0"/>
            <a:ext cx="9603275" cy="1049235"/>
          </a:xfrm>
        </p:spPr>
        <p:txBody>
          <a:bodyPr/>
          <a:lstStyle/>
          <a:p>
            <a:r>
              <a:rPr lang="en-IN" dirty="0"/>
              <a:t>Activity diagram</a:t>
            </a:r>
          </a:p>
        </p:txBody>
      </p:sp>
    </p:spTree>
    <p:extLst>
      <p:ext uri="{BB962C8B-B14F-4D97-AF65-F5344CB8AC3E}">
        <p14:creationId xmlns:p14="http://schemas.microsoft.com/office/powerpoint/2010/main" val="3907811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A0538-C6F2-B4F0-61C8-C3B987627F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5449" y="0"/>
            <a:ext cx="6161103" cy="6858000"/>
          </a:xfrm>
          <a:prstGeom prst="rect">
            <a:avLst/>
          </a:prstGeom>
        </p:spPr>
      </p:pic>
    </p:spTree>
    <p:extLst>
      <p:ext uri="{BB962C8B-B14F-4D97-AF65-F5344CB8AC3E}">
        <p14:creationId xmlns:p14="http://schemas.microsoft.com/office/powerpoint/2010/main" val="4273413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C9707E-571F-889A-1FD0-871BEF799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5650" y="0"/>
            <a:ext cx="5600700" cy="6858000"/>
          </a:xfrm>
          <a:prstGeom prst="rect">
            <a:avLst/>
          </a:prstGeom>
        </p:spPr>
      </p:pic>
    </p:spTree>
    <p:extLst>
      <p:ext uri="{BB962C8B-B14F-4D97-AF65-F5344CB8AC3E}">
        <p14:creationId xmlns:p14="http://schemas.microsoft.com/office/powerpoint/2010/main" val="3417230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1076-A29D-1D8B-6956-A07EC8C2A99C}"/>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5D84B698-0466-0867-1393-CE5D32345ABC}"/>
              </a:ext>
            </a:extLst>
          </p:cNvPr>
          <p:cNvSpPr>
            <a:spLocks noGrp="1"/>
          </p:cNvSpPr>
          <p:nvPr>
            <p:ph idx="1"/>
          </p:nvPr>
        </p:nvSpPr>
        <p:spPr/>
        <p:txBody>
          <a:bodyPr>
            <a:normAutofit fontScale="92500" lnSpcReduction="20000"/>
          </a:bodyPr>
          <a:lstStyle/>
          <a:p>
            <a:r>
              <a:rPr lang="en-US" dirty="0"/>
              <a:t>User can login into the web-application and search the restaurant according to the user location. Different restaurants’ information is shown to the user with the live status of the restaurant tables. The user can book the table from the application, pre-order the food stuff and make the payment through application. </a:t>
            </a:r>
          </a:p>
          <a:p>
            <a:r>
              <a:rPr lang="en-US" dirty="0"/>
              <a:t>The hotel owner is provided an interface through which he/she manages the order of the customer and also update the dynamic menu of the restaurant. </a:t>
            </a:r>
          </a:p>
          <a:p>
            <a:r>
              <a:rPr lang="en-US" dirty="0"/>
              <a:t>The customer order details are shown on the kitchen display desktop and staff serves the order when the customer arrives.</a:t>
            </a:r>
          </a:p>
          <a:p>
            <a:r>
              <a:rPr lang="en-US" dirty="0"/>
              <a:t>Every table of the restaurant has a tablet which works as a digital menu card. The user can directly order the food from tablet available on the table and make the payment.  </a:t>
            </a:r>
            <a:endParaRPr lang="en-IN" dirty="0"/>
          </a:p>
        </p:txBody>
      </p:sp>
    </p:spTree>
    <p:extLst>
      <p:ext uri="{BB962C8B-B14F-4D97-AF65-F5344CB8AC3E}">
        <p14:creationId xmlns:p14="http://schemas.microsoft.com/office/powerpoint/2010/main" val="3850267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BDD03D-0BE1-70DB-B0EC-B11DEA87F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34E935B-BAE9-7670-8819-8C9DAC45B9B1}"/>
              </a:ext>
            </a:extLst>
          </p:cNvPr>
          <p:cNvSpPr>
            <a:spLocks noGrp="1"/>
          </p:cNvSpPr>
          <p:nvPr>
            <p:ph type="title"/>
          </p:nvPr>
        </p:nvSpPr>
        <p:spPr>
          <a:xfrm>
            <a:off x="3355759" y="0"/>
            <a:ext cx="9603275" cy="1049235"/>
          </a:xfrm>
        </p:spPr>
        <p:txBody>
          <a:bodyPr/>
          <a:lstStyle/>
          <a:p>
            <a:r>
              <a:rPr lang="en-IN" dirty="0"/>
              <a:t>Class diagram</a:t>
            </a:r>
          </a:p>
        </p:txBody>
      </p:sp>
    </p:spTree>
    <p:extLst>
      <p:ext uri="{BB962C8B-B14F-4D97-AF65-F5344CB8AC3E}">
        <p14:creationId xmlns:p14="http://schemas.microsoft.com/office/powerpoint/2010/main" val="4157560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EE5383-1783-AFB0-6EA9-9B1C918A56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7999"/>
          </a:xfrm>
        </p:spPr>
      </p:pic>
      <p:sp>
        <p:nvSpPr>
          <p:cNvPr id="2" name="Title 1">
            <a:extLst>
              <a:ext uri="{FF2B5EF4-FFF2-40B4-BE49-F238E27FC236}">
                <a16:creationId xmlns:a16="http://schemas.microsoft.com/office/drawing/2014/main" id="{6BEB9200-76F3-E39D-E1B5-E759E315F4B2}"/>
              </a:ext>
            </a:extLst>
          </p:cNvPr>
          <p:cNvSpPr>
            <a:spLocks noGrp="1"/>
          </p:cNvSpPr>
          <p:nvPr>
            <p:ph type="title"/>
          </p:nvPr>
        </p:nvSpPr>
        <p:spPr>
          <a:xfrm>
            <a:off x="2588725" y="0"/>
            <a:ext cx="9603275" cy="1049235"/>
          </a:xfrm>
        </p:spPr>
        <p:txBody>
          <a:bodyPr/>
          <a:lstStyle/>
          <a:p>
            <a:r>
              <a:rPr lang="en-IN" dirty="0"/>
              <a:t>Sequence diagram</a:t>
            </a:r>
          </a:p>
        </p:txBody>
      </p:sp>
    </p:spTree>
    <p:extLst>
      <p:ext uri="{BB962C8B-B14F-4D97-AF65-F5344CB8AC3E}">
        <p14:creationId xmlns:p14="http://schemas.microsoft.com/office/powerpoint/2010/main" val="3928217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F427ED-BD36-971B-105F-C1104DA0C813}"/>
              </a:ext>
            </a:extLst>
          </p:cNvPr>
          <p:cNvPicPr>
            <a:picLocks noChangeAspect="1"/>
          </p:cNvPicPr>
          <p:nvPr/>
        </p:nvPicPr>
        <p:blipFill>
          <a:blip r:embed="rId2"/>
          <a:stretch>
            <a:fillRect/>
          </a:stretch>
        </p:blipFill>
        <p:spPr>
          <a:xfrm>
            <a:off x="0" y="84"/>
            <a:ext cx="12192000" cy="6116631"/>
          </a:xfrm>
          <a:prstGeom prst="rect">
            <a:avLst/>
          </a:prstGeom>
        </p:spPr>
      </p:pic>
    </p:spTree>
    <p:extLst>
      <p:ext uri="{BB962C8B-B14F-4D97-AF65-F5344CB8AC3E}">
        <p14:creationId xmlns:p14="http://schemas.microsoft.com/office/powerpoint/2010/main" val="294318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08DBBF-17F1-1777-76B7-D6B292F90785}"/>
              </a:ext>
            </a:extLst>
          </p:cNvPr>
          <p:cNvPicPr>
            <a:picLocks noChangeAspect="1"/>
          </p:cNvPicPr>
          <p:nvPr/>
        </p:nvPicPr>
        <p:blipFill>
          <a:blip r:embed="rId2"/>
          <a:stretch>
            <a:fillRect/>
          </a:stretch>
        </p:blipFill>
        <p:spPr>
          <a:xfrm>
            <a:off x="0" y="85"/>
            <a:ext cx="12192000" cy="6134386"/>
          </a:xfrm>
          <a:prstGeom prst="rect">
            <a:avLst/>
          </a:prstGeom>
        </p:spPr>
      </p:pic>
    </p:spTree>
    <p:extLst>
      <p:ext uri="{BB962C8B-B14F-4D97-AF65-F5344CB8AC3E}">
        <p14:creationId xmlns:p14="http://schemas.microsoft.com/office/powerpoint/2010/main" val="2964985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977EFF-0440-79D5-D5EF-512528B06D4A}"/>
              </a:ext>
            </a:extLst>
          </p:cNvPr>
          <p:cNvPicPr>
            <a:picLocks noChangeAspect="1"/>
          </p:cNvPicPr>
          <p:nvPr/>
        </p:nvPicPr>
        <p:blipFill>
          <a:blip r:embed="rId2"/>
          <a:stretch>
            <a:fillRect/>
          </a:stretch>
        </p:blipFill>
        <p:spPr>
          <a:xfrm>
            <a:off x="0" y="-3821"/>
            <a:ext cx="12194851" cy="6111657"/>
          </a:xfrm>
          <a:prstGeom prst="rect">
            <a:avLst/>
          </a:prstGeom>
        </p:spPr>
      </p:pic>
    </p:spTree>
    <p:extLst>
      <p:ext uri="{BB962C8B-B14F-4D97-AF65-F5344CB8AC3E}">
        <p14:creationId xmlns:p14="http://schemas.microsoft.com/office/powerpoint/2010/main" val="2167082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041CA5-4262-0038-869C-EE0CCD730551}"/>
              </a:ext>
            </a:extLst>
          </p:cNvPr>
          <p:cNvPicPr>
            <a:picLocks noChangeAspect="1"/>
          </p:cNvPicPr>
          <p:nvPr/>
        </p:nvPicPr>
        <p:blipFill>
          <a:blip r:embed="rId2"/>
          <a:stretch>
            <a:fillRect/>
          </a:stretch>
        </p:blipFill>
        <p:spPr>
          <a:xfrm>
            <a:off x="0" y="84"/>
            <a:ext cx="12192000" cy="6081120"/>
          </a:xfrm>
          <a:prstGeom prst="rect">
            <a:avLst/>
          </a:prstGeom>
        </p:spPr>
      </p:pic>
    </p:spTree>
    <p:extLst>
      <p:ext uri="{BB962C8B-B14F-4D97-AF65-F5344CB8AC3E}">
        <p14:creationId xmlns:p14="http://schemas.microsoft.com/office/powerpoint/2010/main" val="2900975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2EF1CC-92A1-466D-D50B-23778BDDA06C}"/>
              </a:ext>
            </a:extLst>
          </p:cNvPr>
          <p:cNvPicPr>
            <a:picLocks noChangeAspect="1"/>
          </p:cNvPicPr>
          <p:nvPr/>
        </p:nvPicPr>
        <p:blipFill>
          <a:blip r:embed="rId2"/>
          <a:stretch>
            <a:fillRect/>
          </a:stretch>
        </p:blipFill>
        <p:spPr>
          <a:xfrm>
            <a:off x="0" y="85"/>
            <a:ext cx="12192000" cy="6143264"/>
          </a:xfrm>
          <a:prstGeom prst="rect">
            <a:avLst/>
          </a:prstGeom>
        </p:spPr>
      </p:pic>
    </p:spTree>
    <p:extLst>
      <p:ext uri="{BB962C8B-B14F-4D97-AF65-F5344CB8AC3E}">
        <p14:creationId xmlns:p14="http://schemas.microsoft.com/office/powerpoint/2010/main" val="2400982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E8057C-DA40-B6EF-09D1-4272EB2B3A38}"/>
              </a:ext>
            </a:extLst>
          </p:cNvPr>
          <p:cNvPicPr>
            <a:picLocks noChangeAspect="1"/>
          </p:cNvPicPr>
          <p:nvPr/>
        </p:nvPicPr>
        <p:blipFill>
          <a:blip r:embed="rId2"/>
          <a:stretch>
            <a:fillRect/>
          </a:stretch>
        </p:blipFill>
        <p:spPr>
          <a:xfrm>
            <a:off x="0" y="83"/>
            <a:ext cx="12192000" cy="6857831"/>
          </a:xfrm>
          <a:prstGeom prst="rect">
            <a:avLst/>
          </a:prstGeom>
        </p:spPr>
      </p:pic>
    </p:spTree>
    <p:extLst>
      <p:ext uri="{BB962C8B-B14F-4D97-AF65-F5344CB8AC3E}">
        <p14:creationId xmlns:p14="http://schemas.microsoft.com/office/powerpoint/2010/main" val="10662749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45B76F-3B99-4DD4-0A5E-DCC99649506B}"/>
              </a:ext>
            </a:extLst>
          </p:cNvPr>
          <p:cNvPicPr>
            <a:picLocks noChangeAspect="1"/>
          </p:cNvPicPr>
          <p:nvPr/>
        </p:nvPicPr>
        <p:blipFill>
          <a:blip r:embed="rId2"/>
          <a:stretch>
            <a:fillRect/>
          </a:stretch>
        </p:blipFill>
        <p:spPr>
          <a:xfrm>
            <a:off x="0" y="84"/>
            <a:ext cx="12192150" cy="6857916"/>
          </a:xfrm>
          <a:prstGeom prst="rect">
            <a:avLst/>
          </a:prstGeom>
        </p:spPr>
      </p:pic>
    </p:spTree>
    <p:extLst>
      <p:ext uri="{BB962C8B-B14F-4D97-AF65-F5344CB8AC3E}">
        <p14:creationId xmlns:p14="http://schemas.microsoft.com/office/powerpoint/2010/main" val="466330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DA7698-2E50-095E-402F-9F50E26BBEB5}"/>
              </a:ext>
            </a:extLst>
          </p:cNvPr>
          <p:cNvPicPr>
            <a:picLocks noChangeAspect="1"/>
          </p:cNvPicPr>
          <p:nvPr/>
        </p:nvPicPr>
        <p:blipFill>
          <a:blip r:embed="rId2"/>
          <a:stretch>
            <a:fillRect/>
          </a:stretch>
        </p:blipFill>
        <p:spPr>
          <a:xfrm>
            <a:off x="-150" y="0"/>
            <a:ext cx="12192299" cy="6858000"/>
          </a:xfrm>
          <a:prstGeom prst="rect">
            <a:avLst/>
          </a:prstGeom>
        </p:spPr>
      </p:pic>
    </p:spTree>
    <p:extLst>
      <p:ext uri="{BB962C8B-B14F-4D97-AF65-F5344CB8AC3E}">
        <p14:creationId xmlns:p14="http://schemas.microsoft.com/office/powerpoint/2010/main" val="4163590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F18D6-7C9B-2A23-0143-DC344A0D1FC0}"/>
              </a:ext>
            </a:extLst>
          </p:cNvPr>
          <p:cNvSpPr>
            <a:spLocks noGrp="1"/>
          </p:cNvSpPr>
          <p:nvPr>
            <p:ph type="title"/>
          </p:nvPr>
        </p:nvSpPr>
        <p:spPr/>
        <p:txBody>
          <a:bodyPr/>
          <a:lstStyle/>
          <a:p>
            <a:r>
              <a:rPr lang="en-IN" dirty="0"/>
              <a:t>Objective</a:t>
            </a:r>
          </a:p>
        </p:txBody>
      </p:sp>
      <p:sp>
        <p:nvSpPr>
          <p:cNvPr id="3" name="Content Placeholder 2">
            <a:extLst>
              <a:ext uri="{FF2B5EF4-FFF2-40B4-BE49-F238E27FC236}">
                <a16:creationId xmlns:a16="http://schemas.microsoft.com/office/drawing/2014/main" id="{FE23EEFB-3ECF-3D5D-1934-5C316535B867}"/>
              </a:ext>
            </a:extLst>
          </p:cNvPr>
          <p:cNvSpPr>
            <a:spLocks noGrp="1"/>
          </p:cNvSpPr>
          <p:nvPr>
            <p:ph idx="1"/>
          </p:nvPr>
        </p:nvSpPr>
        <p:spPr/>
        <p:txBody>
          <a:bodyPr/>
          <a:lstStyle/>
          <a:p>
            <a:r>
              <a:rPr lang="en-US" dirty="0"/>
              <a:t>The objective of the project is to make an application on a web platform to book tables at restaurants. In order to build such an application, complete web support needs to be provided. A complete and efficient web application that can provide an online restaurant table booking experience is the basic objective of the project.</a:t>
            </a:r>
            <a:endParaRPr lang="en-IN" dirty="0"/>
          </a:p>
        </p:txBody>
      </p:sp>
    </p:spTree>
    <p:extLst>
      <p:ext uri="{BB962C8B-B14F-4D97-AF65-F5344CB8AC3E}">
        <p14:creationId xmlns:p14="http://schemas.microsoft.com/office/powerpoint/2010/main" val="4193724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412392-F914-C9E5-506C-3A14475996D6}"/>
              </a:ext>
            </a:extLst>
          </p:cNvPr>
          <p:cNvPicPr>
            <a:picLocks noChangeAspect="1"/>
          </p:cNvPicPr>
          <p:nvPr/>
        </p:nvPicPr>
        <p:blipFill>
          <a:blip r:embed="rId2"/>
          <a:stretch>
            <a:fillRect/>
          </a:stretch>
        </p:blipFill>
        <p:spPr>
          <a:xfrm>
            <a:off x="0" y="84"/>
            <a:ext cx="12192151" cy="6857916"/>
          </a:xfrm>
          <a:prstGeom prst="rect">
            <a:avLst/>
          </a:prstGeom>
        </p:spPr>
      </p:pic>
    </p:spTree>
    <p:extLst>
      <p:ext uri="{BB962C8B-B14F-4D97-AF65-F5344CB8AC3E}">
        <p14:creationId xmlns:p14="http://schemas.microsoft.com/office/powerpoint/2010/main" val="415177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A32D55-ED99-BD9D-2E7E-4B993634F17E}"/>
              </a:ext>
            </a:extLst>
          </p:cNvPr>
          <p:cNvPicPr>
            <a:picLocks noChangeAspect="1"/>
          </p:cNvPicPr>
          <p:nvPr/>
        </p:nvPicPr>
        <p:blipFill>
          <a:blip r:embed="rId2"/>
          <a:stretch>
            <a:fillRect/>
          </a:stretch>
        </p:blipFill>
        <p:spPr>
          <a:xfrm>
            <a:off x="0" y="84"/>
            <a:ext cx="12192000" cy="6857831"/>
          </a:xfrm>
          <a:prstGeom prst="rect">
            <a:avLst/>
          </a:prstGeom>
        </p:spPr>
      </p:pic>
    </p:spTree>
    <p:extLst>
      <p:ext uri="{BB962C8B-B14F-4D97-AF65-F5344CB8AC3E}">
        <p14:creationId xmlns:p14="http://schemas.microsoft.com/office/powerpoint/2010/main" val="489290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916F95-2488-C6E6-AF9C-7AC06B0CD08B}"/>
              </a:ext>
            </a:extLst>
          </p:cNvPr>
          <p:cNvPicPr>
            <a:picLocks noChangeAspect="1"/>
          </p:cNvPicPr>
          <p:nvPr/>
        </p:nvPicPr>
        <p:blipFill>
          <a:blip r:embed="rId2"/>
          <a:stretch>
            <a:fillRect/>
          </a:stretch>
        </p:blipFill>
        <p:spPr>
          <a:xfrm>
            <a:off x="0" y="84"/>
            <a:ext cx="12192000" cy="6857831"/>
          </a:xfrm>
          <a:prstGeom prst="rect">
            <a:avLst/>
          </a:prstGeom>
        </p:spPr>
      </p:pic>
    </p:spTree>
    <p:extLst>
      <p:ext uri="{BB962C8B-B14F-4D97-AF65-F5344CB8AC3E}">
        <p14:creationId xmlns:p14="http://schemas.microsoft.com/office/powerpoint/2010/main" val="3648562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DEBCC4-3137-2F87-D75C-4428B9020A04}"/>
              </a:ext>
            </a:extLst>
          </p:cNvPr>
          <p:cNvPicPr>
            <a:picLocks noChangeAspect="1"/>
          </p:cNvPicPr>
          <p:nvPr/>
        </p:nvPicPr>
        <p:blipFill>
          <a:blip r:embed="rId2"/>
          <a:stretch>
            <a:fillRect/>
          </a:stretch>
        </p:blipFill>
        <p:spPr>
          <a:xfrm>
            <a:off x="0" y="84"/>
            <a:ext cx="12192000" cy="6857831"/>
          </a:xfrm>
          <a:prstGeom prst="rect">
            <a:avLst/>
          </a:prstGeom>
        </p:spPr>
      </p:pic>
    </p:spTree>
    <p:extLst>
      <p:ext uri="{BB962C8B-B14F-4D97-AF65-F5344CB8AC3E}">
        <p14:creationId xmlns:p14="http://schemas.microsoft.com/office/powerpoint/2010/main" val="391312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C433AD-5AC6-CF18-713F-F210658A7CD9}"/>
              </a:ext>
            </a:extLst>
          </p:cNvPr>
          <p:cNvPicPr>
            <a:picLocks noChangeAspect="1"/>
          </p:cNvPicPr>
          <p:nvPr/>
        </p:nvPicPr>
        <p:blipFill>
          <a:blip r:embed="rId2"/>
          <a:stretch>
            <a:fillRect/>
          </a:stretch>
        </p:blipFill>
        <p:spPr>
          <a:xfrm>
            <a:off x="0" y="84"/>
            <a:ext cx="12192151" cy="6857916"/>
          </a:xfrm>
          <a:prstGeom prst="rect">
            <a:avLst/>
          </a:prstGeom>
        </p:spPr>
      </p:pic>
    </p:spTree>
    <p:extLst>
      <p:ext uri="{BB962C8B-B14F-4D97-AF65-F5344CB8AC3E}">
        <p14:creationId xmlns:p14="http://schemas.microsoft.com/office/powerpoint/2010/main" val="3869715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2563C9-C4D5-44CB-8280-DA020F49E599}"/>
              </a:ext>
            </a:extLst>
          </p:cNvPr>
          <p:cNvPicPr>
            <a:picLocks noChangeAspect="1"/>
          </p:cNvPicPr>
          <p:nvPr/>
        </p:nvPicPr>
        <p:blipFill>
          <a:blip r:embed="rId2"/>
          <a:stretch>
            <a:fillRect/>
          </a:stretch>
        </p:blipFill>
        <p:spPr>
          <a:xfrm>
            <a:off x="0" y="84"/>
            <a:ext cx="12192000" cy="6857831"/>
          </a:xfrm>
          <a:prstGeom prst="rect">
            <a:avLst/>
          </a:prstGeom>
        </p:spPr>
      </p:pic>
    </p:spTree>
    <p:extLst>
      <p:ext uri="{BB962C8B-B14F-4D97-AF65-F5344CB8AC3E}">
        <p14:creationId xmlns:p14="http://schemas.microsoft.com/office/powerpoint/2010/main" val="3990167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842DB0-A337-A049-12F2-F71712A2007E}"/>
              </a:ext>
            </a:extLst>
          </p:cNvPr>
          <p:cNvPicPr>
            <a:picLocks noChangeAspect="1"/>
          </p:cNvPicPr>
          <p:nvPr/>
        </p:nvPicPr>
        <p:blipFill>
          <a:blip r:embed="rId2"/>
          <a:stretch>
            <a:fillRect/>
          </a:stretch>
        </p:blipFill>
        <p:spPr>
          <a:xfrm>
            <a:off x="-152" y="0"/>
            <a:ext cx="12192151" cy="6857916"/>
          </a:xfrm>
          <a:prstGeom prst="rect">
            <a:avLst/>
          </a:prstGeom>
        </p:spPr>
      </p:pic>
    </p:spTree>
    <p:extLst>
      <p:ext uri="{BB962C8B-B14F-4D97-AF65-F5344CB8AC3E}">
        <p14:creationId xmlns:p14="http://schemas.microsoft.com/office/powerpoint/2010/main" val="795006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667300-6A41-9C85-C5D7-170291DD3A47}"/>
              </a:ext>
            </a:extLst>
          </p:cNvPr>
          <p:cNvPicPr>
            <a:picLocks noChangeAspect="1"/>
          </p:cNvPicPr>
          <p:nvPr/>
        </p:nvPicPr>
        <p:blipFill>
          <a:blip r:embed="rId2"/>
          <a:stretch>
            <a:fillRect/>
          </a:stretch>
        </p:blipFill>
        <p:spPr>
          <a:xfrm>
            <a:off x="0" y="84"/>
            <a:ext cx="12192000" cy="6857831"/>
          </a:xfrm>
          <a:prstGeom prst="rect">
            <a:avLst/>
          </a:prstGeom>
        </p:spPr>
      </p:pic>
    </p:spTree>
    <p:extLst>
      <p:ext uri="{BB962C8B-B14F-4D97-AF65-F5344CB8AC3E}">
        <p14:creationId xmlns:p14="http://schemas.microsoft.com/office/powerpoint/2010/main" val="3588270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56A990-683C-160C-FC5E-EB658377A029}"/>
              </a:ext>
            </a:extLst>
          </p:cNvPr>
          <p:cNvPicPr>
            <a:picLocks noChangeAspect="1"/>
          </p:cNvPicPr>
          <p:nvPr/>
        </p:nvPicPr>
        <p:blipFill>
          <a:blip r:embed="rId2"/>
          <a:stretch>
            <a:fillRect/>
          </a:stretch>
        </p:blipFill>
        <p:spPr>
          <a:xfrm>
            <a:off x="0" y="84"/>
            <a:ext cx="12192000" cy="6857831"/>
          </a:xfrm>
          <a:prstGeom prst="rect">
            <a:avLst/>
          </a:prstGeom>
        </p:spPr>
      </p:pic>
    </p:spTree>
    <p:extLst>
      <p:ext uri="{BB962C8B-B14F-4D97-AF65-F5344CB8AC3E}">
        <p14:creationId xmlns:p14="http://schemas.microsoft.com/office/powerpoint/2010/main" val="1002926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B0656D-5C99-BD98-6FF6-FA200073B2D1}"/>
              </a:ext>
            </a:extLst>
          </p:cNvPr>
          <p:cNvPicPr>
            <a:picLocks noChangeAspect="1"/>
          </p:cNvPicPr>
          <p:nvPr/>
        </p:nvPicPr>
        <p:blipFill>
          <a:blip r:embed="rId2"/>
          <a:stretch>
            <a:fillRect/>
          </a:stretch>
        </p:blipFill>
        <p:spPr>
          <a:xfrm>
            <a:off x="0" y="84"/>
            <a:ext cx="12192000" cy="6857831"/>
          </a:xfrm>
          <a:prstGeom prst="rect">
            <a:avLst/>
          </a:prstGeom>
        </p:spPr>
      </p:pic>
    </p:spTree>
    <p:extLst>
      <p:ext uri="{BB962C8B-B14F-4D97-AF65-F5344CB8AC3E}">
        <p14:creationId xmlns:p14="http://schemas.microsoft.com/office/powerpoint/2010/main" val="1559259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04C0E-2068-7E51-A1F8-17BE2BE0E85E}"/>
              </a:ext>
            </a:extLst>
          </p:cNvPr>
          <p:cNvSpPr>
            <a:spLocks noGrp="1"/>
          </p:cNvSpPr>
          <p:nvPr>
            <p:ph type="title"/>
          </p:nvPr>
        </p:nvSpPr>
        <p:spPr/>
        <p:txBody>
          <a:bodyPr/>
          <a:lstStyle/>
          <a:p>
            <a:r>
              <a:rPr lang="en-IN" dirty="0"/>
              <a:t>Scope</a:t>
            </a:r>
          </a:p>
        </p:txBody>
      </p:sp>
      <p:sp>
        <p:nvSpPr>
          <p:cNvPr id="3" name="Content Placeholder 2">
            <a:extLst>
              <a:ext uri="{FF2B5EF4-FFF2-40B4-BE49-F238E27FC236}">
                <a16:creationId xmlns:a16="http://schemas.microsoft.com/office/drawing/2014/main" id="{7ADF6C2E-EBDC-B9A6-5FB4-B9E22A6E3F07}"/>
              </a:ext>
            </a:extLst>
          </p:cNvPr>
          <p:cNvSpPr>
            <a:spLocks noGrp="1"/>
          </p:cNvSpPr>
          <p:nvPr>
            <p:ph idx="1"/>
          </p:nvPr>
        </p:nvSpPr>
        <p:spPr/>
        <p:txBody>
          <a:bodyPr/>
          <a:lstStyle/>
          <a:p>
            <a:r>
              <a:rPr lang="en-US" dirty="0"/>
              <a:t>We are proposing this above titled web application that will help customers to save time and make it a more memorable experience. Online reservation platforms primarily provide a platform that allows people to make online table reservations at their </a:t>
            </a:r>
            <a:r>
              <a:rPr lang="en-US" dirty="0" err="1"/>
              <a:t>favourite</a:t>
            </a:r>
            <a:r>
              <a:rPr lang="en-US" dirty="0"/>
              <a:t> restaurants in a seamless &amp; hassle-free manner. Diners can choose a restaurant based on location, day, timing, cuisine and number of guests. Apart from this core feature, the web application also maintains restaurant listing with ratings, reviews, ambience and menus to help out diners in deciding the right dining outing as per their specific taste. The owners can also add their restaurant on the web application. Putting restaurant online will increase profit and helps to create an unforgettable brand for owner's restaurant. </a:t>
            </a:r>
            <a:endParaRPr lang="en-IN" dirty="0"/>
          </a:p>
        </p:txBody>
      </p:sp>
    </p:spTree>
    <p:extLst>
      <p:ext uri="{BB962C8B-B14F-4D97-AF65-F5344CB8AC3E}">
        <p14:creationId xmlns:p14="http://schemas.microsoft.com/office/powerpoint/2010/main" val="3312570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1E195E-BEDC-30A7-6CFD-911E14E6A901}"/>
              </a:ext>
            </a:extLst>
          </p:cNvPr>
          <p:cNvPicPr>
            <a:picLocks noChangeAspect="1"/>
          </p:cNvPicPr>
          <p:nvPr/>
        </p:nvPicPr>
        <p:blipFill>
          <a:blip r:embed="rId2"/>
          <a:stretch>
            <a:fillRect/>
          </a:stretch>
        </p:blipFill>
        <p:spPr>
          <a:xfrm>
            <a:off x="0" y="84"/>
            <a:ext cx="12192000" cy="6857831"/>
          </a:xfrm>
          <a:prstGeom prst="rect">
            <a:avLst/>
          </a:prstGeom>
        </p:spPr>
      </p:pic>
    </p:spTree>
    <p:extLst>
      <p:ext uri="{BB962C8B-B14F-4D97-AF65-F5344CB8AC3E}">
        <p14:creationId xmlns:p14="http://schemas.microsoft.com/office/powerpoint/2010/main" val="1776621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553751-08A6-EC37-DAFE-FCAFCC1CD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62105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ownload Thank You HD images for PPT, Whatsapp, Facebook ...">
            <a:extLst>
              <a:ext uri="{FF2B5EF4-FFF2-40B4-BE49-F238E27FC236}">
                <a16:creationId xmlns:a16="http://schemas.microsoft.com/office/drawing/2014/main" id="{86020BE2-4ECE-2596-0304-534A8E490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58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A44B-0447-B289-7440-6CAD6E2D6ECD}"/>
              </a:ext>
            </a:extLst>
          </p:cNvPr>
          <p:cNvSpPr>
            <a:spLocks noGrp="1"/>
          </p:cNvSpPr>
          <p:nvPr>
            <p:ph type="title"/>
          </p:nvPr>
        </p:nvSpPr>
        <p:spPr/>
        <p:txBody>
          <a:bodyPr/>
          <a:lstStyle/>
          <a:p>
            <a:r>
              <a:rPr lang="en-IN" dirty="0"/>
              <a:t>Technology</a:t>
            </a:r>
          </a:p>
        </p:txBody>
      </p:sp>
      <p:sp>
        <p:nvSpPr>
          <p:cNvPr id="3" name="Content Placeholder 2">
            <a:extLst>
              <a:ext uri="{FF2B5EF4-FFF2-40B4-BE49-F238E27FC236}">
                <a16:creationId xmlns:a16="http://schemas.microsoft.com/office/drawing/2014/main" id="{15B5C54C-C479-DA7C-FB41-302FC06EBECD}"/>
              </a:ext>
            </a:extLst>
          </p:cNvPr>
          <p:cNvSpPr>
            <a:spLocks noGrp="1"/>
          </p:cNvSpPr>
          <p:nvPr>
            <p:ph idx="1"/>
          </p:nvPr>
        </p:nvSpPr>
        <p:spPr/>
        <p:txBody>
          <a:bodyPr/>
          <a:lstStyle/>
          <a:p>
            <a:r>
              <a:rPr lang="en-IN" dirty="0"/>
              <a:t>ReactJS</a:t>
            </a:r>
          </a:p>
          <a:p>
            <a:r>
              <a:rPr lang="en-IN" dirty="0"/>
              <a:t>Spring Boot</a:t>
            </a:r>
          </a:p>
          <a:p>
            <a:r>
              <a:rPr lang="en-IN" dirty="0"/>
              <a:t>MySQL</a:t>
            </a:r>
          </a:p>
          <a:p>
            <a:r>
              <a:rPr lang="en-IN" dirty="0"/>
              <a:t>GitHub </a:t>
            </a:r>
          </a:p>
        </p:txBody>
      </p:sp>
    </p:spTree>
    <p:extLst>
      <p:ext uri="{BB962C8B-B14F-4D97-AF65-F5344CB8AC3E}">
        <p14:creationId xmlns:p14="http://schemas.microsoft.com/office/powerpoint/2010/main" val="396703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A5A6-80AF-EC86-F158-429807BB1EA4}"/>
              </a:ext>
            </a:extLst>
          </p:cNvPr>
          <p:cNvSpPr>
            <a:spLocks noGrp="1"/>
          </p:cNvSpPr>
          <p:nvPr>
            <p:ph type="title"/>
          </p:nvPr>
        </p:nvSpPr>
        <p:spPr/>
        <p:txBody>
          <a:bodyPr/>
          <a:lstStyle/>
          <a:p>
            <a:r>
              <a:rPr lang="en-IN" dirty="0"/>
              <a:t>Software configuration</a:t>
            </a:r>
          </a:p>
        </p:txBody>
      </p:sp>
      <p:sp>
        <p:nvSpPr>
          <p:cNvPr id="3" name="Content Placeholder 2">
            <a:extLst>
              <a:ext uri="{FF2B5EF4-FFF2-40B4-BE49-F238E27FC236}">
                <a16:creationId xmlns:a16="http://schemas.microsoft.com/office/drawing/2014/main" id="{E3B8494B-B71D-C845-6381-D14DCAEA8C36}"/>
              </a:ext>
            </a:extLst>
          </p:cNvPr>
          <p:cNvSpPr>
            <a:spLocks noGrp="1"/>
          </p:cNvSpPr>
          <p:nvPr>
            <p:ph idx="1"/>
          </p:nvPr>
        </p:nvSpPr>
        <p:spPr/>
        <p:txBody>
          <a:bodyPr/>
          <a:lstStyle/>
          <a:p>
            <a:r>
              <a:rPr lang="en-IN" dirty="0"/>
              <a:t>Chrome Browser</a:t>
            </a:r>
          </a:p>
        </p:txBody>
      </p:sp>
    </p:spTree>
    <p:extLst>
      <p:ext uri="{BB962C8B-B14F-4D97-AF65-F5344CB8AC3E}">
        <p14:creationId xmlns:p14="http://schemas.microsoft.com/office/powerpoint/2010/main" val="3476248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1E61F-F12A-4989-90A4-05D045D0F248}"/>
              </a:ext>
            </a:extLst>
          </p:cNvPr>
          <p:cNvSpPr>
            <a:spLocks noGrp="1"/>
          </p:cNvSpPr>
          <p:nvPr>
            <p:ph type="title"/>
          </p:nvPr>
        </p:nvSpPr>
        <p:spPr/>
        <p:txBody>
          <a:bodyPr/>
          <a:lstStyle/>
          <a:p>
            <a:r>
              <a:rPr lang="en-IN" dirty="0"/>
              <a:t>Hardware configuration</a:t>
            </a:r>
          </a:p>
        </p:txBody>
      </p:sp>
      <p:sp>
        <p:nvSpPr>
          <p:cNvPr id="3" name="Content Placeholder 2">
            <a:extLst>
              <a:ext uri="{FF2B5EF4-FFF2-40B4-BE49-F238E27FC236}">
                <a16:creationId xmlns:a16="http://schemas.microsoft.com/office/drawing/2014/main" id="{39D70B51-6049-26E4-1B3E-64EF590B3415}"/>
              </a:ext>
            </a:extLst>
          </p:cNvPr>
          <p:cNvSpPr>
            <a:spLocks noGrp="1"/>
          </p:cNvSpPr>
          <p:nvPr>
            <p:ph idx="1"/>
          </p:nvPr>
        </p:nvSpPr>
        <p:spPr>
          <a:xfrm>
            <a:off x="1451579" y="2311567"/>
            <a:ext cx="9603275" cy="3450613"/>
          </a:xfrm>
        </p:spPr>
        <p:txBody>
          <a:bodyPr/>
          <a:lstStyle/>
          <a:p>
            <a:r>
              <a:rPr lang="en-IN" dirty="0"/>
              <a:t>Processor	:11th Gen Intel(R) Core(TM) i5-11300H @ 3.10GHz   3.11 GHz</a:t>
            </a:r>
          </a:p>
          <a:p>
            <a:r>
              <a:rPr lang="en-IN" dirty="0"/>
              <a:t>Installed RAM	: 8.00 GB (7.75 GB usable)</a:t>
            </a:r>
          </a:p>
          <a:p>
            <a:r>
              <a:rPr lang="en-IN" dirty="0"/>
              <a:t>System type	: 64-bit operating system, x64-based processor</a:t>
            </a:r>
          </a:p>
        </p:txBody>
      </p:sp>
    </p:spTree>
    <p:extLst>
      <p:ext uri="{BB962C8B-B14F-4D97-AF65-F5344CB8AC3E}">
        <p14:creationId xmlns:p14="http://schemas.microsoft.com/office/powerpoint/2010/main" val="3933596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C1D-91E8-6BC0-0689-F55072C93278}"/>
              </a:ext>
            </a:extLst>
          </p:cNvPr>
          <p:cNvSpPr>
            <a:spLocks noGrp="1"/>
          </p:cNvSpPr>
          <p:nvPr>
            <p:ph type="title"/>
          </p:nvPr>
        </p:nvSpPr>
        <p:spPr/>
        <p:txBody>
          <a:bodyPr/>
          <a:lstStyle/>
          <a:p>
            <a:r>
              <a:rPr lang="en-IN" dirty="0"/>
              <a:t>functionalities</a:t>
            </a:r>
          </a:p>
        </p:txBody>
      </p:sp>
      <p:sp>
        <p:nvSpPr>
          <p:cNvPr id="3" name="Content Placeholder 2">
            <a:extLst>
              <a:ext uri="{FF2B5EF4-FFF2-40B4-BE49-F238E27FC236}">
                <a16:creationId xmlns:a16="http://schemas.microsoft.com/office/drawing/2014/main" id="{6A30BB08-9FEC-3733-C136-F8F8B0941274}"/>
              </a:ext>
            </a:extLst>
          </p:cNvPr>
          <p:cNvSpPr>
            <a:spLocks noGrp="1"/>
          </p:cNvSpPr>
          <p:nvPr>
            <p:ph idx="1"/>
          </p:nvPr>
        </p:nvSpPr>
        <p:spPr/>
        <p:txBody>
          <a:bodyPr/>
          <a:lstStyle/>
          <a:p>
            <a:r>
              <a:rPr lang="en-IN" b="1" dirty="0"/>
              <a:t>Customer</a:t>
            </a:r>
            <a:r>
              <a:rPr lang="en-IN" dirty="0"/>
              <a:t> : </a:t>
            </a:r>
            <a:r>
              <a:rPr lang="en-IN" sz="1800" dirty="0">
                <a:effectLst/>
                <a:latin typeface="Calibri" panose="020F0502020204030204" pitchFamily="34" charset="0"/>
                <a:ea typeface="Calibri" panose="020F0502020204030204" pitchFamily="34" charset="0"/>
                <a:cs typeface="Calibri" panose="020F0502020204030204" pitchFamily="34" charset="0"/>
              </a:rPr>
              <a:t>  Once the customers log in with valid credentials, they can go through various restaurants options according to their location and in the cuisines interested. Diner can filter out restaurants through various quick filters. After choosing restaurant they can do reservation process that will be depending upon the following factors: Day, Time slots, No of guest, Availability.  Once the booking request is accepted by restaurant executive/manager, the diner can shift to the payments where they can do payments via different modes of payment. Once the payment transaction will become confirmed the customer will get a receipt/invoice of the same.</a:t>
            </a:r>
            <a:endParaRPr lang="en-IN" dirty="0"/>
          </a:p>
        </p:txBody>
      </p:sp>
    </p:spTree>
    <p:extLst>
      <p:ext uri="{BB962C8B-B14F-4D97-AF65-F5344CB8AC3E}">
        <p14:creationId xmlns:p14="http://schemas.microsoft.com/office/powerpoint/2010/main" val="2440826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59D5BE-0856-AB9E-EB98-B344D32A7B43}"/>
              </a:ext>
            </a:extLst>
          </p:cNvPr>
          <p:cNvSpPr>
            <a:spLocks noGrp="1"/>
          </p:cNvSpPr>
          <p:nvPr>
            <p:ph idx="1"/>
          </p:nvPr>
        </p:nvSpPr>
        <p:spPr/>
        <p:txBody>
          <a:bodyPr/>
          <a:lstStyle/>
          <a:p>
            <a:r>
              <a:rPr lang="en-IN" b="1" dirty="0"/>
              <a:t>Restaurant</a:t>
            </a:r>
            <a:r>
              <a:rPr lang="en-IN" dirty="0"/>
              <a:t> </a:t>
            </a:r>
            <a:r>
              <a:rPr lang="en-IN" b="1" dirty="0"/>
              <a:t>Owner</a:t>
            </a:r>
            <a:r>
              <a:rPr lang="en-IN" dirty="0"/>
              <a:t> :  </a:t>
            </a:r>
            <a:r>
              <a:rPr lang="en-IN" sz="1800" dirty="0">
                <a:effectLst/>
                <a:latin typeface="Calibri" panose="020F0502020204030204" pitchFamily="34" charset="0"/>
                <a:ea typeface="Calibri" panose="020F0502020204030204" pitchFamily="34" charset="0"/>
              </a:rPr>
              <a:t>The newly interested restaurant owner can add his/her restaurant to web application, this will provide them a web platform to grow. In this modules the owner have to provide all details at the given portal and once their request is approved by the application management team, their request will be reflected to application.</a:t>
            </a:r>
          </a:p>
        </p:txBody>
      </p:sp>
    </p:spTree>
    <p:extLst>
      <p:ext uri="{BB962C8B-B14F-4D97-AF65-F5344CB8AC3E}">
        <p14:creationId xmlns:p14="http://schemas.microsoft.com/office/powerpoint/2010/main" val="266241484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565</TotalTime>
  <Words>669</Words>
  <Application>Microsoft Office PowerPoint</Application>
  <PresentationFormat>Widescreen</PresentationFormat>
  <Paragraphs>37</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Gill Sans MT</vt:lpstr>
      <vt:lpstr>Gallery</vt:lpstr>
      <vt:lpstr>PowerPoint Presentation</vt:lpstr>
      <vt:lpstr>Introduction</vt:lpstr>
      <vt:lpstr>Objective</vt:lpstr>
      <vt:lpstr>Scope</vt:lpstr>
      <vt:lpstr>Technology</vt:lpstr>
      <vt:lpstr>Software configuration</vt:lpstr>
      <vt:lpstr>Hardware configuration</vt:lpstr>
      <vt:lpstr>functionalities</vt:lpstr>
      <vt:lpstr>PowerPoint Presentation</vt:lpstr>
      <vt:lpstr>Database design</vt:lpstr>
      <vt:lpstr>Use case Diagram</vt:lpstr>
      <vt:lpstr>ER diagram</vt:lpstr>
      <vt:lpstr>PowerPoint Presentation</vt:lpstr>
      <vt:lpstr>Data flow diagram</vt:lpstr>
      <vt:lpstr>PowerPoint Presentation</vt:lpstr>
      <vt:lpstr>PowerPoint Presentation</vt:lpstr>
      <vt:lpstr>Activity diagram</vt:lpstr>
      <vt:lpstr>PowerPoint Presentation</vt:lpstr>
      <vt:lpstr>PowerPoint Presentation</vt:lpstr>
      <vt:lpstr>Class diagram</vt:lpstr>
      <vt:lpstr>Sequence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DINEEAZY</dc:title>
  <dc:creator>Varun Patakrod</dc:creator>
  <cp:lastModifiedBy>Varun Patakrod</cp:lastModifiedBy>
  <cp:revision>6</cp:revision>
  <dcterms:created xsi:type="dcterms:W3CDTF">2023-03-09T07:01:14Z</dcterms:created>
  <dcterms:modified xsi:type="dcterms:W3CDTF">2023-03-10T18:19:06Z</dcterms:modified>
</cp:coreProperties>
</file>